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59" r:id="rId6"/>
    <p:sldId id="265" r:id="rId7"/>
    <p:sldId id="264" r:id="rId8"/>
    <p:sldId id="266" r:id="rId9"/>
    <p:sldId id="263" r:id="rId10"/>
    <p:sldId id="267" r:id="rId11"/>
    <p:sldId id="262" r:id="rId12"/>
    <p:sldId id="268"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3"/>
    <p:restoredTop sz="94631"/>
  </p:normalViewPr>
  <p:slideViewPr>
    <p:cSldViewPr snapToGrid="0" snapToObjects="1">
      <p:cViewPr>
        <p:scale>
          <a:sx n="110" d="100"/>
          <a:sy n="110"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219E09-0F5A-BA41-8D18-9EE277BDE66D}"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201738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19E09-0F5A-BA41-8D18-9EE277BDE66D}"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191535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19E09-0F5A-BA41-8D18-9EE277BDE66D}"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60526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219E09-0F5A-BA41-8D18-9EE277BDE66D}"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178468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219E09-0F5A-BA41-8D18-9EE277BDE66D}" type="datetimeFigureOut">
              <a:rPr lang="en-US" smtClean="0"/>
              <a:t>9/19/17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127970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219E09-0F5A-BA41-8D18-9EE277BDE66D}"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96117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219E09-0F5A-BA41-8D18-9EE277BDE66D}" type="datetimeFigureOut">
              <a:rPr lang="en-US" smtClean="0"/>
              <a:t>9/19/17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1126703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219E09-0F5A-BA41-8D18-9EE277BDE66D}" type="datetimeFigureOut">
              <a:rPr lang="en-US" smtClean="0"/>
              <a:t>9/19/17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214000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219E09-0F5A-BA41-8D18-9EE277BDE66D}" type="datetimeFigureOut">
              <a:rPr lang="en-US" smtClean="0"/>
              <a:t>9/19/17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101631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19E09-0F5A-BA41-8D18-9EE277BDE66D}"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18084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219E09-0F5A-BA41-8D18-9EE277BDE66D}" type="datetimeFigureOut">
              <a:rPr lang="en-US" smtClean="0"/>
              <a:t>9/19/17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9F5307-B7CE-8C4F-90C0-A06AC3A9623B}" type="slidenum">
              <a:rPr lang="en-US" smtClean="0"/>
              <a:t>‹#›</a:t>
            </a:fld>
            <a:endParaRPr lang="en-US"/>
          </a:p>
        </p:txBody>
      </p:sp>
    </p:spTree>
    <p:extLst>
      <p:ext uri="{BB962C8B-B14F-4D97-AF65-F5344CB8AC3E}">
        <p14:creationId xmlns:p14="http://schemas.microsoft.com/office/powerpoint/2010/main" val="701460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19E09-0F5A-BA41-8D18-9EE277BDE66D}" type="datetimeFigureOut">
              <a:rPr lang="en-US" smtClean="0"/>
              <a:t>9/19/17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F5307-B7CE-8C4F-90C0-A06AC3A9623B}" type="slidenum">
              <a:rPr lang="en-US" smtClean="0"/>
              <a:t>‹#›</a:t>
            </a:fld>
            <a:endParaRPr lang="en-US"/>
          </a:p>
        </p:txBody>
      </p:sp>
    </p:spTree>
    <p:extLst>
      <p:ext uri="{BB962C8B-B14F-4D97-AF65-F5344CB8AC3E}">
        <p14:creationId xmlns:p14="http://schemas.microsoft.com/office/powerpoint/2010/main" val="1048371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beginning-realism-first-scaled-still-life-project" TargetMode="External"/><Relationship Id="rId3"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beginning-realism-first-scaled-still-life-project#commen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invitation-for-creation-october#comments" TargetMode="External"/><Relationship Id="rId4" Type="http://schemas.openxmlformats.org/officeDocument/2006/relationships/image" Target="../media/image1.jpe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invitation-for-creation-octob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journey-to-journaling-part-i" TargetMode="External"/><Relationship Id="rId3"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journey-to-journaling-part-i#comme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quick-fix-a-sink-shortcut-for-the-art-room" TargetMode="External"/><Relationship Id="rId3"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quick-fix-a-sink-shortcut-for-the-art-room#comme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my-very-first-live-k12artchat-on-twitter" TargetMode="External"/><Relationship Id="rId3" Type="http://schemas.openxmlformats.org/officeDocument/2006/relationships/hyperlink" Target="https://22052762-511466040573364387.preview.editmysite.com/editor/apps/preview.php?user_id=22052762&amp;site_id=511466040573364387&amp;page_id=668883261885039499&amp;theme_id=legacy&amp;isMobile=true&amp;isEditor=true&amp;route=//www.weebly.com/picassas-prose/my-very-first-live-k12artchat-on-twitter#com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7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70" y="3046372"/>
            <a:ext cx="394335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7150"/>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292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9762" y="1711907"/>
            <a:ext cx="4314825"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42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831" y="3754417"/>
            <a:ext cx="3571875"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058" y="96817"/>
            <a:ext cx="4733925" cy="47529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59" y="96817"/>
            <a:ext cx="371475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823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36741238"/>
              </p:ext>
            </p:extLst>
          </p:nvPr>
        </p:nvGraphicFramePr>
        <p:xfrm>
          <a:off x="7847634" y="1647817"/>
          <a:ext cx="3808072" cy="1277954"/>
        </p:xfrm>
        <a:graphic>
          <a:graphicData uri="http://schemas.openxmlformats.org/drawingml/2006/table">
            <a:tbl>
              <a:tblPr/>
              <a:tblGrid>
                <a:gridCol w="1904036"/>
                <a:gridCol w="1904036"/>
              </a:tblGrid>
              <a:tr h="1199555">
                <a:tc>
                  <a:txBody>
                    <a:bodyPr/>
                    <a:lstStyle/>
                    <a:p>
                      <a:pPr algn="r" fontAlgn="t"/>
                      <a:endParaRPr lang="en-US" sz="900">
                        <a:effectLst/>
                      </a:endParaRPr>
                    </a:p>
                  </a:txBody>
                  <a:tcPr marL="45326" marR="45326" marT="21757" marB="21757">
                    <a:lnL>
                      <a:noFill/>
                    </a:lnL>
                    <a:lnR>
                      <a:noFill/>
                    </a:lnR>
                    <a:lnT>
                      <a:noFill/>
                    </a:lnT>
                    <a:lnB>
                      <a:noFill/>
                    </a:lnB>
                  </a:tcPr>
                </a:tc>
                <a:tc>
                  <a:txBody>
                    <a:bodyPr/>
                    <a:lstStyle/>
                    <a:p>
                      <a:pPr algn="l" fontAlgn="t"/>
                      <a:r>
                        <a:rPr lang="en-US" sz="900" dirty="0">
                          <a:effectLst/>
                        </a:rPr>
                        <a:t>Through a unit focusing on abstract vs realistic art, I decided to provide the experience for my middle school students to try a still life for the very first time. </a:t>
                      </a:r>
                      <a:br>
                        <a:rPr lang="en-US" sz="900" dirty="0">
                          <a:effectLst/>
                        </a:rPr>
                      </a:br>
                      <a:r>
                        <a:rPr lang="en-US" sz="900" dirty="0">
                          <a:effectLst/>
                        </a:rPr>
                        <a:t/>
                      </a:r>
                      <a:br>
                        <a:rPr lang="en-US" sz="900" dirty="0">
                          <a:effectLst/>
                        </a:rPr>
                      </a:br>
                      <a:r>
                        <a:rPr lang="en-US" sz="900" dirty="0">
                          <a:effectLst/>
                        </a:rPr>
                        <a:t/>
                      </a:r>
                      <a:br>
                        <a:rPr lang="en-US" sz="900" dirty="0">
                          <a:effectLst/>
                        </a:rPr>
                      </a:br>
                      <a:r>
                        <a:rPr lang="en-US" sz="900" dirty="0">
                          <a:effectLst/>
                        </a:rPr>
                        <a:t>And WOW was I impressed!</a:t>
                      </a:r>
                      <a:br>
                        <a:rPr lang="en-US" sz="900" dirty="0">
                          <a:effectLst/>
                        </a:rPr>
                      </a:br>
                      <a:endParaRPr lang="en-US" sz="900" dirty="0">
                        <a:effectLst/>
                      </a:endParaRPr>
                    </a:p>
                  </a:txBody>
                  <a:tcPr marL="45326" marR="45326" marT="21757" marB="21757">
                    <a:lnL>
                      <a:noFill/>
                    </a:lnL>
                    <a:lnR>
                      <a:noFill/>
                    </a:lnR>
                    <a:lnT>
                      <a:noFill/>
                    </a:lnT>
                    <a:lnB>
                      <a:noFill/>
                    </a:lnB>
                  </a:tcPr>
                </a:tc>
              </a:tr>
            </a:tbl>
          </a:graphicData>
        </a:graphic>
      </p:graphicFrame>
      <p:sp>
        <p:nvSpPr>
          <p:cNvPr id="3" name="Rectangle 1"/>
          <p:cNvSpPr>
            <a:spLocks noChangeArrowheads="1"/>
          </p:cNvSpPr>
          <p:nvPr/>
        </p:nvSpPr>
        <p:spPr bwMode="auto">
          <a:xfrm>
            <a:off x="111991" y="877363"/>
            <a:ext cx="9471848"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222222"/>
                </a:solidFill>
                <a:effectLst/>
                <a:latin typeface="Arial" charset="0"/>
                <a:hlinkClick r:id="rId2"/>
              </a:rPr>
              <a:t>Beginning Realism: First Scaled Still Life Project﻿</a:t>
            </a:r>
            <a:endParaRPr kumimoji="0" lang="x-none" altLang="x-none" sz="900" b="1" i="0" u="sng"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9/2/2015</a:t>
            </a:r>
            <a:endParaRPr kumimoji="0" lang="x-none" altLang="x-none" sz="9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hlinkClick r:id="rId3"/>
              </a:rPr>
              <a:t>1 Comment</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First, I arranged a still life including glass bottles, jars and a candlestick holder over draped fabric. I shone the light of my retro overhead projector onto the still life so the contrast was more dramatic. This made it easier for them to notice the darkest darks and lightest lights.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Next, I invited the students to take a photograph on the classroom ipad from any angle. They were also allowed to rearrange the objects to their liking. Most left them the way they were.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To accommodate for time, I cropped the photos to a square shape, printed the photos in black and white and drew the grid directly onto the photo. For this step, I had to make sure the total area of the grid matched the total area of the paper, so yeah, a little math was involved... but I love to keep that side of my brain working!</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To begin our scaled transfer, we used the grid method to divide our square-shaped paper into 1x1 inch squares. Even the ruler use proved to be a challenge for some, but with assistance and a lot of discouraged sighs (from them, not me- promise!), they pushed through and accomplished this tedious task.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Then, I had to emphasize that the students drew each square exactly as it appeared in the photo. My students were used to the "eyeball" method, so many were instinctively just transferring the perceived shape without regard to scale. The best way I found to approach this was just to point out the differences between the box on the photo and the matching square on the grid. More frustrated sighs...learning new methods can be uncomfortable, but that's a good thing, because we are stretching our minds!</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endParaRPr kumimoji="0" lang="x-none" altLang="x-none" sz="900" b="0" i="0" u="none" strike="noStrike" cap="none" normalizeH="0" baseline="0" dirty="0">
              <a:ln>
                <a:noFill/>
              </a:ln>
              <a:solidFill>
                <a:srgbClr val="3690CE"/>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So here you can see that the grid transfers ranged from primitive outlines to more expressive line drawing techniques. Some "got" it right away and started to blend their "eyeball" drawing instincts with their new skill of accuracy through grid transfer.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Now was a good time to mention to the students that realism takes TONS of hours, days, weeks, years of practice. Realism isn't what every single artist does, that each has their own preferred technique of expression, and that it didn't make them less 'artistic' if they didn't take to this method with ease the very first time.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Next, we started to examine the values within the b&amp;w photo. I recommended to the students that they find the darkest darks in their photos and work to progress to the lightest areas using gradation or abrupt contrast. Some chose to use tortillons or flexible erasers to blend the graphite. Others found they weren't able to achieve the darkness of some areas, so I gave them the opportunity to use a charcoal stick once they had a varying range of values.</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This is where it became so amazing to me to see the difference in artistic styles, even at the middle school age. I had to challenge my heavy handed students to add areas of highlights, and my light handed students to incorporate shadows.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I'd say, "not bad!" for their very first still life project! They were very proud of what they accomplished once they finished their drawings.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During closure, I reminded them of their lack of comfort during the challenging parts, and told them that their minds have to get a little uncomfortable to be able to change and adapt to learning new things, not just with drawing, but also in life :) </a:t>
            </a:r>
            <a:br>
              <a:rPr kumimoji="0" lang="x-none" altLang="x-none" sz="900" b="0" i="0" u="none" strike="noStrike" cap="none" normalizeH="0" baseline="0" dirty="0">
                <a:ln>
                  <a:noFill/>
                </a:ln>
                <a:solidFill>
                  <a:srgbClr val="3690CE"/>
                </a:solidFill>
                <a:effectLst/>
                <a:latin typeface="Arial" charset="0"/>
              </a:rPr>
            </a:br>
            <a:endParaRPr kumimoji="0" lang="x-none" altLang="x-none" sz="900" b="0" i="0" u="none" strike="noStrike" cap="none" normalizeH="0" baseline="0" dirty="0">
              <a:ln>
                <a:noFill/>
              </a:ln>
              <a:solidFill>
                <a:srgbClr val="3690CE"/>
              </a:solidFill>
              <a:effectLst/>
              <a:latin typeface="Arial" charset="0"/>
            </a:endParaRPr>
          </a:p>
        </p:txBody>
      </p:sp>
    </p:spTree>
    <p:extLst>
      <p:ext uri="{BB962C8B-B14F-4D97-AF65-F5344CB8AC3E}">
        <p14:creationId xmlns:p14="http://schemas.microsoft.com/office/powerpoint/2010/main" val="105608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4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5720730"/>
              </p:ext>
            </p:extLst>
          </p:nvPr>
        </p:nvGraphicFramePr>
        <p:xfrm>
          <a:off x="1052935" y="2708450"/>
          <a:ext cx="975477" cy="365760"/>
        </p:xfrm>
        <a:graphic>
          <a:graphicData uri="http://schemas.openxmlformats.org/drawingml/2006/table">
            <a:tbl>
              <a:tblPr/>
              <a:tblGrid>
                <a:gridCol w="325159"/>
                <a:gridCol w="325159"/>
                <a:gridCol w="325159"/>
              </a:tblGrid>
              <a:tr h="0">
                <a:tc>
                  <a:txBody>
                    <a:bodyPr/>
                    <a:lstStyle/>
                    <a:p>
                      <a:pPr algn="r" fontAlgn="t"/>
                      <a:endParaRPr lang="en-US">
                        <a:effectLst/>
                      </a:endParaRPr>
                    </a:p>
                  </a:txBody>
                  <a:tcPr marL="95250" marR="95250">
                    <a:lnL>
                      <a:noFill/>
                    </a:lnL>
                    <a:lnR>
                      <a:noFill/>
                    </a:lnR>
                    <a:lnT>
                      <a:noFill/>
                    </a:lnT>
                    <a:lnB>
                      <a:noFill/>
                    </a:lnB>
                  </a:tcPr>
                </a:tc>
                <a:tc>
                  <a:txBody>
                    <a:bodyPr/>
                    <a:lstStyle/>
                    <a:p>
                      <a:pPr algn="r" fontAlgn="t"/>
                      <a:endParaRPr lang="en-US">
                        <a:effectLst/>
                      </a:endParaRPr>
                    </a:p>
                  </a:txBody>
                  <a:tcPr marL="95250" marR="95250">
                    <a:lnL>
                      <a:noFill/>
                    </a:lnL>
                    <a:lnR>
                      <a:noFill/>
                    </a:lnR>
                    <a:lnT>
                      <a:noFill/>
                    </a:lnT>
                    <a:lnB>
                      <a:noFill/>
                    </a:lnB>
                  </a:tcPr>
                </a:tc>
                <a:tc>
                  <a:txBody>
                    <a:bodyPr/>
                    <a:lstStyle/>
                    <a:p>
                      <a:pPr algn="l" fontAlgn="t"/>
                      <a:endParaRPr lang="en-US" dirty="0">
                        <a:effectLst/>
                      </a:endParaRPr>
                    </a:p>
                  </a:txBody>
                  <a:tcPr marL="95250" marR="95250">
                    <a:lnL>
                      <a:noFill/>
                    </a:lnL>
                    <a:lnR>
                      <a:noFill/>
                    </a:lnR>
                    <a:lnT>
                      <a:noFill/>
                    </a:lnT>
                    <a:lnB>
                      <a:noFill/>
                    </a:lnB>
                  </a:tcPr>
                </a:tc>
              </a:tr>
            </a:tbl>
          </a:graphicData>
        </a:graphic>
      </p:graphicFrame>
      <p:sp>
        <p:nvSpPr>
          <p:cNvPr id="3" name="Rectangle 1"/>
          <p:cNvSpPr>
            <a:spLocks noChangeArrowheads="1"/>
          </p:cNvSpPr>
          <p:nvPr/>
        </p:nvSpPr>
        <p:spPr bwMode="auto">
          <a:xfrm>
            <a:off x="1052935" y="351252"/>
            <a:ext cx="10086975"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222222"/>
                </a:solidFill>
                <a:effectLst/>
                <a:latin typeface="Arial" charset="0"/>
                <a:hlinkClick r:id="rId2"/>
              </a:rPr>
              <a:t>Invitation for Creation: October</a:t>
            </a:r>
            <a:endParaRPr kumimoji="0" lang="x-none" altLang="x-none" sz="800" b="1" i="0" u="sng"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10/21/2015</a:t>
            </a:r>
            <a:endParaRPr kumimoji="0" lang="x-none" altLang="x-none" sz="800" b="0" i="0" u="none" strike="noStrike" cap="none" normalizeH="0" baseline="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0" i="0" u="none" strike="noStrike" cap="none" normalizeH="0" baseline="0">
                <a:ln>
                  <a:noFill/>
                </a:ln>
                <a:solidFill>
                  <a:srgbClr val="3690CE"/>
                </a:solidFill>
                <a:effectLst/>
                <a:latin typeface="Arial" charset="0"/>
                <a:hlinkClick r:id="rId3"/>
              </a:rPr>
              <a:t>0 Comments</a:t>
            </a:r>
            <a:endParaRPr kumimoji="0" lang="x-none" altLang="x-none" sz="800" b="0" i="0" u="sng" strike="noStrike" cap="none" normalizeH="0" baseline="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0" i="0" u="none" strike="noStrike" cap="none" normalizeH="0" baseline="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0" i="0" u="none" strike="noStrike" cap="none" normalizeH="0" baseline="0">
                <a:ln>
                  <a:noFill/>
                </a:ln>
                <a:solidFill>
                  <a:srgbClr val="3690CE"/>
                </a:solidFill>
                <a:effectLst/>
                <a:latin typeface="Arial" charset="0"/>
              </a:rPr>
              <a:t>  </a:t>
            </a:r>
            <a:endParaRPr kumimoji="0" lang="x-none" altLang="x-none" sz="800" b="0" i="0" u="sng" strike="noStrike" cap="none" normalizeH="0" baseline="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0" i="0" u="none" strike="noStrike" cap="none" normalizeH="0" baseline="0">
                <a:ln>
                  <a:noFill/>
                </a:ln>
                <a:solidFill>
                  <a:srgbClr val="3690CE"/>
                </a:solidFill>
                <a:effectLst/>
                <a:latin typeface="Arial" charset="0"/>
              </a:rPr>
              <a:t>The lessons I teach in K-5 Art are typically highly structured, meaning they are usually teacher-led. But while planning lessons during a busy week before a seasonal break, I first saw an opportunity to come up with a more student-led project.</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0" i="0" u="none" strike="noStrike" cap="none" normalizeH="0" baseline="0">
                <a:ln>
                  <a:noFill/>
                </a:ln>
                <a:solidFill>
                  <a:srgbClr val="3690CE"/>
                </a:solidFill>
                <a:effectLst/>
                <a:latin typeface="Arial" charset="0"/>
              </a:rPr>
              <a:t>I call this an "Invitation for Creation". Basically, students are provided with a challenge to incorporate a given piece or media into their artwork. </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​For a 2D piece, the students are given...</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​1. The challenge piece or media</a:t>
            </a:r>
            <a:br>
              <a:rPr kumimoji="0" lang="x-none" altLang="x-none" sz="800" b="1" i="0" u="none" strike="noStrike" cap="none" normalizeH="0" baseline="0">
                <a:ln>
                  <a:noFill/>
                </a:ln>
                <a:effectLst/>
                <a:latin typeface="Arial" charset="0"/>
              </a:rPr>
            </a:br>
            <a:r>
              <a:rPr kumimoji="0" lang="x-none" altLang="x-none" sz="800" b="1" i="0" u="none" strike="noStrike" cap="none" normalizeH="0" baseline="0">
                <a:ln>
                  <a:noFill/>
                </a:ln>
                <a:effectLst/>
                <a:latin typeface="Arial" charset="0"/>
              </a:rPr>
              <a:t>2. A blank sheet</a:t>
            </a:r>
            <a:br>
              <a:rPr kumimoji="0" lang="x-none" altLang="x-none" sz="800" b="1" i="0" u="none" strike="noStrike" cap="none" normalizeH="0" baseline="0">
                <a:ln>
                  <a:noFill/>
                </a:ln>
                <a:effectLst/>
                <a:latin typeface="Arial" charset="0"/>
              </a:rPr>
            </a:br>
            <a:r>
              <a:rPr kumimoji="0" lang="x-none" altLang="x-none" sz="800" b="1" i="0" u="none" strike="noStrike" cap="none" normalizeH="0" baseline="0">
                <a:ln>
                  <a:noFill/>
                </a:ln>
                <a:effectLst/>
                <a:latin typeface="Arial" charset="0"/>
              </a:rPr>
              <a:t>3. Guidelines for use of acceptable materials</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​A Challenge Piece</a:t>
            </a:r>
            <a:br>
              <a:rPr kumimoji="0" lang="x-none" altLang="x-none" sz="800" b="1" i="0" u="none" strike="noStrike" cap="none" normalizeH="0" baseline="0">
                <a:ln>
                  <a:noFill/>
                </a:ln>
                <a:solidFill>
                  <a:srgbClr val="404449"/>
                </a:solidFill>
                <a:effectLst/>
                <a:latin typeface="Arial" charset="0"/>
              </a:rPr>
            </a:b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Can be anything extra you have on hand. If you don't have an abundance of material, you can always draw one and copy it to make enough for a large class or grade level. </a:t>
            </a:r>
            <a:r>
              <a:rPr kumimoji="0" lang="x-none" altLang="x-none" sz="800" b="0" i="0" u="none" strike="noStrike" cap="none" normalizeH="0" baseline="0">
                <a:ln>
                  <a:noFill/>
                </a:ln>
                <a:solidFill>
                  <a:srgbClr val="3690CE"/>
                </a:solidFill>
                <a:effectLst/>
                <a:latin typeface="Arial" charset="0"/>
              </a:rPr>
              <a:t>​</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A Blank Sheet</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I like to use a thicker piece of paper, such as sulfite or construction paper. Sometimes, I'll have them use tag board/cardstock. Another idea is to have the students pick the size or color.</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Guidelines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Here is where I define which material will be set out for students to incorporate into their artwork. I like to use up my scrap construction paper pieces this way, and I'll put some out on the table along with glue. Other times, I'll have them use just crayons- like at the end of the year when supplies are being stored away for the summer. I do demonstrate some possibilities as far as technique. </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Invitation for Creation: October</a:t>
            </a:r>
            <a:br>
              <a:rPr kumimoji="0" lang="x-none" altLang="x-none" sz="800" b="1" i="0" u="none" strike="noStrike" cap="none" normalizeH="0" baseline="0">
                <a:ln>
                  <a:noFill/>
                </a:ln>
                <a:solidFill>
                  <a:srgbClr val="404449"/>
                </a:solidFill>
                <a:effectLst/>
                <a:latin typeface="Arial" charset="0"/>
              </a:rPr>
            </a:b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This simple challenge was perfect for October. You have students who may want to celebrate the scary, and others who may not celebrate Halloween, but they are still able to participate in your challenge, since you are not necessarily defining the subject of the artwork- they are. </a:t>
            </a:r>
            <a:r>
              <a:rPr kumimoji="0" lang="x-none" altLang="x-none" sz="800" b="0" i="0" u="none" strike="noStrike" cap="none" normalizeH="0" baseline="0">
                <a:ln>
                  <a:noFill/>
                </a:ln>
                <a:solidFill>
                  <a:srgbClr val="3690CE"/>
                </a:solidFill>
                <a:effectLst/>
                <a:latin typeface="Arial" charset="0"/>
              </a:rPr>
              <a:t>​</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Challenge Piece: Googly Eyes</a:t>
            </a:r>
            <a:br>
              <a:rPr kumimoji="0" lang="x-none" altLang="x-none" sz="800" b="1" i="0" u="none" strike="noStrike" cap="none" normalizeH="0" baseline="0">
                <a:ln>
                  <a:noFill/>
                </a:ln>
                <a:solidFill>
                  <a:srgbClr val="404449"/>
                </a:solidFill>
                <a:effectLst/>
                <a:latin typeface="Arial" charset="0"/>
              </a:rPr>
            </a:b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Here are the quick googly eyes I made. You can use the googly eye pieces if you have enough, but I didn't at the time, so I made due! </a:t>
            </a:r>
            <a:r>
              <a:rPr kumimoji="0" lang="x-none" altLang="x-none" sz="800" b="0" i="0" u="none" strike="noStrike" cap="none" normalizeH="0" baseline="0">
                <a:ln>
                  <a:noFill/>
                </a:ln>
                <a:solidFill>
                  <a:srgbClr val="3690CE"/>
                </a:solidFill>
                <a:effectLst/>
                <a:latin typeface="Arial" charset="0"/>
              </a:rPr>
              <a:t>​</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Blank Sheet: Construction Paper</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I let students decide which color would best suit their idea, and made each color available to them as they chose their base. </a:t>
            </a:r>
            <a:r>
              <a:rPr kumimoji="0" lang="x-none" altLang="x-none" sz="800" b="0" i="0" u="none" strike="noStrike" cap="none" normalizeH="0" baseline="0">
                <a:ln>
                  <a:noFill/>
                </a:ln>
                <a:solidFill>
                  <a:srgbClr val="3690CE"/>
                </a:solidFill>
                <a:effectLst/>
                <a:latin typeface="Arial" charset="0"/>
              </a:rPr>
              <a:t>​</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Guidelines: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Gluestick, Scissors, Construction Paper scraps only. I told them they may use whatever is available to them on their tables and that I was checking to see how well they would share with others. I also told them that I am looking at their craftsmanship skills.</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Early Finishers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effectLst/>
                <a:latin typeface="Arial" charset="0"/>
              </a:rPr>
              <a:t>​If a student finished early, I would have them write a story about their creation. I had some comic relief when reading them! And their teachers loved that I provided a built in prompt by having them create their story based on their artwork! </a:t>
            </a:r>
            <a:br>
              <a:rPr kumimoji="0" lang="x-none" altLang="x-none" sz="800" b="1" i="0" u="none" strike="noStrike" cap="none" normalizeH="0" baseline="0">
                <a:ln>
                  <a:noFill/>
                </a:ln>
                <a:effectLst/>
                <a:latin typeface="Arial" charset="0"/>
              </a:rPr>
            </a:br>
            <a:r>
              <a:rPr kumimoji="0" lang="x-none" altLang="x-none" sz="800" b="1" i="0" u="none" strike="noStrike" cap="none" normalizeH="0" baseline="0">
                <a:ln>
                  <a:noFill/>
                </a:ln>
                <a:effectLst/>
                <a:latin typeface="Arial" charset="0"/>
              </a:rPr>
              <a:t/>
            </a:r>
            <a:br>
              <a:rPr kumimoji="0" lang="x-none" altLang="x-none" sz="800" b="1" i="0" u="none" strike="noStrike" cap="none" normalizeH="0" baseline="0">
                <a:ln>
                  <a:noFill/>
                </a:ln>
                <a:effectLst/>
                <a:latin typeface="Arial" charset="0"/>
              </a:rPr>
            </a:br>
            <a:r>
              <a:rPr kumimoji="0" lang="x-none" altLang="x-none" sz="800" b="1" i="0" u="none" strike="noStrike" cap="none" normalizeH="0" baseline="0">
                <a:ln>
                  <a:noFill/>
                </a:ln>
                <a:effectLst/>
                <a:latin typeface="Arial" charset="0"/>
              </a:rPr>
              <a:t>Also, if time allowed, I had the students tell me what is happening in their artwork, as they shared with the class.</a:t>
            </a:r>
            <a:endParaRPr kumimoji="0" lang="x-none" altLang="x-none" sz="800" b="1" i="0" u="none" strike="noStrike" cap="none" normalizeH="0" baseline="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1" i="0" u="none" strike="noStrike" cap="none" normalizeH="0" baseline="0">
                <a:ln>
                  <a:noFill/>
                </a:ln>
                <a:solidFill>
                  <a:srgbClr val="404449"/>
                </a:solidFill>
                <a:effectLst/>
                <a:latin typeface="Arial" charset="0"/>
              </a:rPr>
              <a:t>​Some Results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0" i="0" u="none" strike="noStrike" cap="none" normalizeH="0" baseline="0">
                <a:ln>
                  <a:noFill/>
                </a:ln>
                <a:solidFill>
                  <a:srgbClr val="3690CE"/>
                </a:solidFill>
                <a:effectLst/>
                <a:latin typeface="Arial" charset="0"/>
              </a:rPr>
              <a:t>   </a:t>
            </a:r>
            <a:endParaRPr kumimoji="0" lang="x-none" altLang="x-none" sz="800" b="1" i="0" u="none" strike="noStrike" cap="none" normalizeH="0" baseline="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800" b="0" i="0" u="none" strike="noStrike" cap="none" normalizeH="0" baseline="0">
                <a:ln>
                  <a:noFill/>
                </a:ln>
                <a:solidFill>
                  <a:srgbClr val="3690CE"/>
                </a:solidFill>
                <a:effectLst/>
                <a:latin typeface="Arial" charset="0"/>
              </a:rPr>
              <a:t>I hope you are as amused with the results as I was, and as always, feel free to share pics or modifications in the comments below!  ​</a:t>
            </a:r>
            <a:br>
              <a:rPr kumimoji="0" lang="x-none" altLang="x-none" sz="800" b="0" i="0" u="none" strike="noStrike" cap="none" normalizeH="0" baseline="0">
                <a:ln>
                  <a:noFill/>
                </a:ln>
                <a:solidFill>
                  <a:srgbClr val="3690CE"/>
                </a:solidFill>
                <a:effectLst/>
                <a:latin typeface="Arial" charset="0"/>
              </a:rPr>
            </a:br>
            <a:r>
              <a:rPr kumimoji="0" lang="x-none" altLang="x-none" sz="800" b="0" i="0" u="none" strike="noStrike" cap="none" normalizeH="0" baseline="0">
                <a:ln>
                  <a:noFill/>
                </a:ln>
                <a:solidFill>
                  <a:srgbClr val="3690CE"/>
                </a:solidFill>
                <a:effectLst/>
                <a:latin typeface="Arial" charset="0"/>
              </a:rPr>
              <a:t>​</a:t>
            </a:r>
            <a:br>
              <a:rPr kumimoji="0" lang="x-none" altLang="x-none" sz="800" b="0" i="0" u="none" strike="noStrike" cap="none" normalizeH="0" baseline="0">
                <a:ln>
                  <a:noFill/>
                </a:ln>
                <a:solidFill>
                  <a:srgbClr val="3690CE"/>
                </a:solidFill>
                <a:effectLst/>
                <a:latin typeface="Arial" charset="0"/>
              </a:rPr>
            </a:br>
            <a:r>
              <a:rPr kumimoji="0" lang="x-none" altLang="x-none" sz="800" b="0" i="0" u="none" strike="noStrike" cap="none" normalizeH="0" baseline="0">
                <a:ln>
                  <a:noFill/>
                </a:ln>
                <a:solidFill>
                  <a:srgbClr val="3690CE"/>
                </a:solidFill>
                <a:effectLst/>
                <a:latin typeface="Arial" charset="0"/>
              </a:rPr>
              <a:t>-Stephanie</a:t>
            </a:r>
          </a:p>
        </p:txBody>
      </p:sp>
      <p:pic>
        <p:nvPicPr>
          <p:cNvPr id="1026" name="Picture 2" descr="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748" y="4676775"/>
            <a:ext cx="1533611" cy="21812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0074" y="4829174"/>
            <a:ext cx="874912"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tu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0748" y="4676775"/>
            <a:ext cx="1111239"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ctu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0748" y="4676775"/>
            <a:ext cx="975477"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90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03149697"/>
              </p:ext>
            </p:extLst>
          </p:nvPr>
        </p:nvGraphicFramePr>
        <p:xfrm>
          <a:off x="3336838" y="413067"/>
          <a:ext cx="4232362" cy="1585733"/>
        </p:xfrm>
        <a:graphic>
          <a:graphicData uri="http://schemas.openxmlformats.org/drawingml/2006/table">
            <a:tbl>
              <a:tblPr/>
              <a:tblGrid>
                <a:gridCol w="2116181"/>
                <a:gridCol w="2116181"/>
              </a:tblGrid>
              <a:tr h="1585733">
                <a:tc>
                  <a:txBody>
                    <a:bodyPr/>
                    <a:lstStyle/>
                    <a:p>
                      <a:pPr algn="l" fontAlgn="t"/>
                      <a:endParaRPr lang="en-US" sz="1000" dirty="0">
                        <a:effectLst/>
                      </a:endParaRPr>
                    </a:p>
                  </a:txBody>
                  <a:tcPr marL="55276" marR="55276" marT="26533" marB="26533">
                    <a:lnL>
                      <a:noFill/>
                    </a:lnL>
                    <a:lnR>
                      <a:noFill/>
                    </a:lnR>
                    <a:lnT>
                      <a:noFill/>
                    </a:lnT>
                    <a:lnB>
                      <a:noFill/>
                    </a:lnB>
                  </a:tcPr>
                </a:tc>
                <a:tc>
                  <a:txBody>
                    <a:bodyPr/>
                    <a:lstStyle/>
                    <a:p>
                      <a:pPr algn="l" fontAlgn="t"/>
                      <a:r>
                        <a:rPr lang="en-US" sz="1000" dirty="0">
                          <a:effectLst/>
                        </a:rPr>
                        <a:t/>
                      </a:r>
                      <a:br>
                        <a:rPr lang="en-US" sz="1000" dirty="0">
                          <a:effectLst/>
                        </a:rPr>
                      </a:br>
                      <a:r>
                        <a:rPr lang="en-US" sz="1000" dirty="0">
                          <a:effectLst/>
                        </a:rPr>
                        <a:t>​Printmaking in the Art Room sounds really messy and also sounds like a lot of work. </a:t>
                      </a:r>
                      <a:br>
                        <a:rPr lang="en-US" sz="1000" dirty="0">
                          <a:effectLst/>
                        </a:rPr>
                      </a:br>
                      <a:r>
                        <a:rPr lang="en-US" sz="1000" dirty="0">
                          <a:effectLst/>
                        </a:rPr>
                        <a:t/>
                      </a:r>
                      <a:br>
                        <a:rPr lang="en-US" sz="1000" dirty="0">
                          <a:effectLst/>
                        </a:rPr>
                      </a:br>
                      <a:r>
                        <a:rPr lang="en-US" sz="1000" dirty="0">
                          <a:effectLst/>
                        </a:rPr>
                        <a:t>Which is exactly why I had avoided doing it as a class activity for years...</a:t>
                      </a:r>
                    </a:p>
                  </a:txBody>
                  <a:tcPr marL="55276" marR="55276" marT="26533" marB="26533">
                    <a:lnL>
                      <a:noFill/>
                    </a:lnL>
                    <a:lnR>
                      <a:noFill/>
                    </a:lnR>
                    <a:lnT>
                      <a:noFill/>
                    </a:lnT>
                    <a:lnB>
                      <a:noFill/>
                    </a:lnB>
                  </a:tcPr>
                </a:tc>
              </a:tr>
            </a:tbl>
          </a:graphicData>
        </a:graphic>
      </p:graphicFrame>
      <p:pic>
        <p:nvPicPr>
          <p:cNvPr id="2049" name="Picture 1" descr="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425" y="1825625"/>
            <a:ext cx="4019550" cy="3019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3834797" y="2288166"/>
            <a:ext cx="5972175" cy="44319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a:ln>
                  <a:noFill/>
                </a:ln>
                <a:solidFill>
                  <a:schemeClr val="tx1"/>
                </a:solidFill>
                <a:effectLst/>
                <a:latin typeface="Arial" charset="0"/>
              </a:rPr>
              <a:t>But, last year, I decided just to GO FOR IT! </a:t>
            </a:r>
            <a:br>
              <a:rPr kumimoji="0" lang="x-none" altLang="x-none" sz="900" b="0" i="0" u="none" strike="noStrike" cap="none" normalizeH="0" baseline="0">
                <a:ln>
                  <a:noFill/>
                </a:ln>
                <a:solidFill>
                  <a:schemeClr val="tx1"/>
                </a:solidFill>
                <a:effectLst/>
                <a:latin typeface="Arial" charset="0"/>
              </a:rPr>
            </a:br>
            <a:r>
              <a:rPr kumimoji="0" lang="x-none" altLang="x-none" sz="900" b="0" i="0" u="none" strike="noStrike" cap="none" normalizeH="0" baseline="0">
                <a:ln>
                  <a:noFill/>
                </a:ln>
                <a:solidFill>
                  <a:schemeClr val="tx1"/>
                </a:solidFill>
                <a:effectLst/>
                <a:latin typeface="Arial" charset="0"/>
              </a:rPr>
              <a:t/>
            </a:r>
            <a:br>
              <a:rPr kumimoji="0" lang="x-none" altLang="x-none" sz="900" b="0" i="0" u="none" strike="noStrike" cap="none" normalizeH="0" baseline="0">
                <a:ln>
                  <a:noFill/>
                </a:ln>
                <a:solidFill>
                  <a:schemeClr val="tx1"/>
                </a:solidFill>
                <a:effectLst/>
                <a:latin typeface="Arial" charset="0"/>
              </a:rPr>
            </a:br>
            <a:r>
              <a:rPr kumimoji="0" lang="x-none" altLang="x-none" sz="900" b="0" i="0" u="none" strike="noStrike" cap="none" normalizeH="0" baseline="0" dirty="0">
                <a:ln>
                  <a:noFill/>
                </a:ln>
                <a:solidFill>
                  <a:schemeClr val="tx1"/>
                </a:solidFill>
                <a:effectLst/>
                <a:latin typeface="Arial" charset="0"/>
              </a:rPr>
              <a:t>This is what I've figured out works for me, and hopefully you'll be able to imitate some of this for your classroom, too! </a:t>
            </a:r>
            <a:br>
              <a:rPr kumimoji="0" lang="x-none" altLang="x-none" sz="900" b="0" i="0" u="none" strike="noStrike" cap="none" normalizeH="0" baseline="0" dirty="0">
                <a:ln>
                  <a:noFill/>
                </a:ln>
                <a:solidFill>
                  <a:schemeClr val="tx1"/>
                </a:solidFill>
                <a:effectLst/>
                <a:latin typeface="Arial" charset="0"/>
              </a:rPr>
            </a:br>
            <a:r>
              <a:rPr kumimoji="0" lang="x-none" altLang="x-none" sz="900" b="0" i="0" u="none" strike="noStrike" cap="none" normalizeH="0" baseline="0" dirty="0">
                <a:ln>
                  <a:noFill/>
                </a:ln>
                <a:solidFill>
                  <a:schemeClr val="tx1"/>
                </a:solidFill>
                <a:effectLst/>
                <a:latin typeface="Arial" charset="0"/>
              </a:rPr>
              <a:t/>
            </a:r>
            <a:br>
              <a:rPr kumimoji="0" lang="x-none" altLang="x-none" sz="900" b="0" i="0" u="none" strike="noStrike" cap="none" normalizeH="0" baseline="0" dirty="0">
                <a:ln>
                  <a:noFill/>
                </a:ln>
                <a:solidFill>
                  <a:schemeClr val="tx1"/>
                </a:solidFill>
                <a:effectLst/>
                <a:latin typeface="Arial" charset="0"/>
              </a:rPr>
            </a:br>
            <a:r>
              <a:rPr kumimoji="0" lang="x-none" altLang="x-none" sz="900" b="0" i="0" u="none" strike="noStrike" cap="none" normalizeH="0" baseline="0" dirty="0">
                <a:ln>
                  <a:noFill/>
                </a:ln>
                <a:solidFill>
                  <a:schemeClr val="tx1"/>
                </a:solidFill>
                <a:effectLst/>
                <a:latin typeface="Arial" charset="0"/>
              </a:rPr>
              <a:t>Believe me, no matter how the prints turn out, the students are always impressed with the results! </a:t>
            </a:r>
            <a:endParaRPr kumimoji="0" lang="x-none" altLang="x-none" sz="900" b="1" i="0" u="none" strike="noStrike" cap="none" normalizeH="0" baseline="0" dirty="0">
              <a:ln>
                <a:noFill/>
              </a:ln>
              <a:solidFill>
                <a:srgbClr val="404449"/>
              </a:solidFill>
              <a:effectLst/>
              <a:latin typeface="Arial" charset="0"/>
              <a:ea typeface="Open San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ea typeface="Open Sans" charset="0"/>
              </a:rPr>
              <a:t>1. INK</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At the bottom left of the photo, you can see the inking plate I use. It's just a scrap piece of laminate counter, cut to square size. Perfectly smooth and sticky for loading ink onto a brayer.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Underneath is a piece of recycled signage/foamboard that I don't mind getting destroyed.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900" b="1" i="0" u="none" strike="noStrike" cap="none" normalizeH="0" baseline="0" dirty="0">
              <a:ln>
                <a:noFill/>
              </a:ln>
              <a:solidFill>
                <a:srgbClr val="404449"/>
              </a:solidFill>
              <a:effectLst/>
              <a:latin typeface="Arial" charset="0"/>
              <a:ea typeface="Open San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ea typeface="Open Sans" charset="0"/>
              </a:rPr>
              <a:t>2. PRESS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As the student comes up, they place their printing paper over the clean brayer. Their paper is labeled with their name on the back and the series on the bottom right.</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After the plate is fully inked, the student turns the paper over onto it, then rolls on the back with the clean brayer.</a:t>
            </a:r>
            <a:br>
              <a:rPr kumimoji="0" lang="x-none" altLang="x-none" sz="900" b="1" i="0" u="none" strike="noStrike" cap="none" normalizeH="0" baseline="0" dirty="0">
                <a:ln>
                  <a:noFill/>
                </a:ln>
                <a:effectLst/>
                <a:latin typeface="Arial" charset="0"/>
              </a:rPr>
            </a:br>
            <a:endParaRPr kumimoji="0" lang="x-none" altLang="x-none" sz="900" b="1" i="0" u="none" strike="noStrike" cap="none" normalizeH="0" baseline="0" dirty="0">
              <a:ln>
                <a:noFill/>
              </a:ln>
              <a:solidFill>
                <a:srgbClr val="404449"/>
              </a:solidFill>
              <a:effectLst/>
              <a:latin typeface="Arial" charset="0"/>
              <a:ea typeface="Open San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ea typeface="Open Sans" charset="0"/>
              </a:rPr>
              <a:t>3. PULL</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After I give it a strong once over to make sure all edges are pressed, I have the student pull the print very carefully and place it on my carpet to dry.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Next, they come back to the station and use baby wipes to wipe their plate clean and also clean their fingers. There's a garbage can right under my printmaking station.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Voila! All this used to intimidate me, but now I think printmaking's a breeze! </a:t>
            </a:r>
            <a:endParaRPr kumimoji="0" lang="x-none" altLang="x-none" sz="900" b="0" i="0" u="none" strike="noStrike" cap="none" normalizeH="0" baseline="0" dirty="0">
              <a:ln>
                <a:noFill/>
              </a:ln>
              <a:solidFill>
                <a:srgbClr val="3690CE"/>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Cheers to print pulling!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​-Stephanie</a:t>
            </a:r>
          </a:p>
        </p:txBody>
      </p:sp>
    </p:spTree>
    <p:extLst>
      <p:ext uri="{BB962C8B-B14F-4D97-AF65-F5344CB8AC3E}">
        <p14:creationId xmlns:p14="http://schemas.microsoft.com/office/powerpoint/2010/main" val="1450357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72" y="205171"/>
            <a:ext cx="3733100" cy="2804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8371" y="1455236"/>
            <a:ext cx="3505200" cy="4686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604" y="2210765"/>
            <a:ext cx="3820189" cy="361644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0919" y="355641"/>
            <a:ext cx="597217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3068" y="310625"/>
            <a:ext cx="18989173" cy="810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33327" rIns="0" bIns="3332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hlinkClick r:id="rId2"/>
              </a:rPr>
              <a:t>Journey to Journaling: Part I</a:t>
            </a:r>
            <a:endParaRPr kumimoji="0" lang="x-none" altLang="x-none" sz="900" b="1"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9/30/2015</a:t>
            </a:r>
            <a:endParaRPr kumimoji="0" lang="x-none" altLang="x-none" sz="900" b="0"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hlinkClick r:id="rId3"/>
              </a:rPr>
              <a:t>0 Comments</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I've always liked the idea of mixing Literacy and the Arts. After all, Art is the universal language through which to communicate.</a:t>
            </a:r>
            <a:br>
              <a:rPr kumimoji="0" lang="x-none" altLang="x-none" sz="900" b="0" i="0" u="none" strike="noStrike" cap="none" normalizeH="0" baseline="0" dirty="0">
                <a:ln>
                  <a:noFill/>
                </a:ln>
                <a:effectLst/>
                <a:latin typeface="Arial" charset="0"/>
              </a:rPr>
            </a:br>
            <a:r>
              <a:rPr kumimoji="0" lang="x-none" altLang="x-none" sz="900" b="0" i="0" u="none" strike="noStrike" cap="none" normalizeH="0" baseline="0" dirty="0">
                <a:ln>
                  <a:noFill/>
                </a:ln>
                <a:effectLst/>
                <a:latin typeface="Arial" charset="0"/>
              </a:rPr>
              <a:t/>
            </a:r>
            <a:br>
              <a:rPr kumimoji="0" lang="x-none" altLang="x-none" sz="900" b="0" i="0" u="none" strike="noStrike" cap="none" normalizeH="0" baseline="0" dirty="0">
                <a:ln>
                  <a:noFill/>
                </a:ln>
                <a:effectLst/>
                <a:latin typeface="Arial" charset="0"/>
              </a:rPr>
            </a:br>
            <a:r>
              <a:rPr kumimoji="0" lang="x-none" altLang="x-none" sz="900" b="0" i="0" u="none" strike="noStrike" cap="none" normalizeH="0" baseline="0" dirty="0">
                <a:ln>
                  <a:noFill/>
                </a:ln>
                <a:effectLst/>
                <a:latin typeface="Arial" charset="0"/>
              </a:rPr>
              <a:t>​Literacy and the English language is just a subset of communication because we are limited to 26 letters to express ourselves. In contrast, communication using Art is only limited by the possibilities of one's imagination...</a:t>
            </a:r>
            <a:endParaRPr kumimoji="0" lang="x-none" altLang="x-none" sz="900" b="1"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So, through our blending of Art and Literacy, we are actually equipping our students to communicate more effectively.</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900" b="1"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Why I Feel My Students Should Journal in Art</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​​Literacy is merely one subset of communication. We are limited to 26 letters to express ourselves.</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In contrast, communication using the language of Art is only limited by the possibilities of one's imagination.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Starting Out with the Basics- Materials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This year's class is experimenting with Altered Books. And by Altered Books I mean, I went to the Dollar Tree and filled an entire cart of hardcover novels from the shelf (sorry, authors!) for my students to destroy/create.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​I (not-so-secretly) HATE the idea of destroying texts...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​but, if they are going to be used for creation, then I guess I am OK with it! Just know that I first learned about Altered Books in 2007, and this is 2015, so you can tell that I took a very long time to warm up to the idea! :)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Setting Up Our "Canvas"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​The first thing I had them do was rip out about half the pages from dollar store hardcover novels. This will allow us room to grow as we layer, glue and collage pieces onto the pages throughout the year. </a:t>
            </a:r>
            <a:endParaRPr kumimoji="0" lang="x-none" altLang="x-none" sz="900" b="0"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The kids LOVED this step. I worked on ripping some of my pages out, too. And let me tell you, it surely was a stress-reliever! </a:t>
            </a:r>
            <a:endParaRPr kumimoji="0" lang="x-none" altLang="x-none" sz="900" b="1"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Cover and Spine Design</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I have to add more pics later, but for now, here's one example of the cover. The student painted the hardcover with glossy tempera, and then went over it with pieces of duct tape, attaching a personal piece of ephemera on the cover. The white sheet you see is parchment paper, so the damp painted or glued pages inside don't stick to each other. </a:t>
            </a:r>
            <a:endParaRPr kumimoji="0" lang="x-none" altLang="x-none" sz="900" b="0"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900" b="1"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Table of Contents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Using the Table of Contents, each student tells me which page they created the daily assignment, so I can check to make sure each assignment is complete. </a:t>
            </a:r>
            <a:endParaRPr kumimoji="0" lang="x-none" altLang="x-none" sz="900" b="0"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900" b="1"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First Pages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The first task assignments were simple things, like </a:t>
            </a:r>
            <a:endParaRPr kumimoji="0" lang="x-none" altLang="x-none" sz="900" b="0"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x-none" altLang="x-none" sz="900" b="0" i="0" u="none" strike="noStrike" cap="none" normalizeH="0" baseline="0" dirty="0">
                <a:ln>
                  <a:noFill/>
                </a:ln>
                <a:effectLst/>
                <a:latin typeface="Arial" charset="0"/>
              </a:rPr>
              <a:t>Create a Color Wheel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x-none" altLang="x-none" sz="900" b="0" i="0" u="none" strike="noStrike" cap="none" normalizeH="0" baseline="0" dirty="0">
                <a:ln>
                  <a:noFill/>
                </a:ln>
                <a:effectLst/>
                <a:latin typeface="Arial" charset="0"/>
              </a:rPr>
              <a:t>Design a Value Scale</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This way, as the attacked the pages, I could get a better idea of how each child handles the artistic prompt and assess what basics they know, and where I need to fill in the gaps.</a:t>
            </a:r>
            <a:endParaRPr kumimoji="0" lang="x-none" altLang="x-none" sz="900" b="1"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Rubrics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If you've been following me for a while, you know that I'm a huge fan of rubrics. I explain and remind the students of the expectations of a completed page, constantly referring back to the rubric.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Class Journaling Contracts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The students and their parents signed a Journaling Contract, agreeing that if they missed class demos, page assignments, or otherwise didn't complete the work, that they would be assigned written makeup 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Teacher Reflections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As the first marking period comes to a close, here are some things I observed as I assigned page tasks:</a:t>
            </a:r>
            <a:endParaRPr kumimoji="0" lang="x-none" altLang="x-none" sz="900" b="0"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x-none" altLang="x-none" sz="900" b="0" i="0" u="none" strike="noStrike" cap="none" normalizeH="0" baseline="0" dirty="0">
                <a:ln>
                  <a:noFill/>
                </a:ln>
                <a:effectLst/>
                <a:latin typeface="Arial" charset="0"/>
              </a:rPr>
              <a:t>At first, students who journal seek teacher approval, rather than enjoy the opportunity for creative expression.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x-none" altLang="x-none" sz="900" b="0" i="0" u="none" strike="noStrike" cap="none" normalizeH="0" baseline="0" dirty="0">
                <a:ln>
                  <a:noFill/>
                </a:ln>
                <a:effectLst/>
                <a:latin typeface="Arial" charset="0"/>
              </a:rPr>
              <a:t>Some students sit there 'uninspired'- usually my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x-none" altLang="x-none" sz="900" b="0" i="0" u="none" strike="noStrike" cap="none" normalizeH="0" baseline="0" dirty="0">
                <a:ln>
                  <a:noFill/>
                </a:ln>
                <a:effectLst/>
                <a:latin typeface="Arial" charset="0"/>
              </a:rPr>
              <a:t>It takes a long time for a student to develop intention, rather than just place pieces on a page.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x-none" altLang="x-none" sz="900" b="0" i="0" u="none" strike="noStrike" cap="none" normalizeH="0" baseline="0" dirty="0">
                <a:ln>
                  <a:noFill/>
                </a:ln>
                <a:effectLst/>
                <a:latin typeface="Arial" charset="0"/>
              </a:rPr>
              <a:t>Time management skills for Art must be taught in order for each student to reach his or her productivity potential.</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x-none" altLang="x-none" sz="900" b="0" i="0" u="none" strike="noStrike" cap="none" normalizeH="0" baseline="0" dirty="0">
                <a:ln>
                  <a:noFill/>
                </a:ln>
                <a:effectLst/>
                <a:latin typeface="Arial" charset="0"/>
              </a:rPr>
              <a:t>Students have a hard time interpreting "vague" directions in Art. They ask me, "Is this OK?" "Did I do this right?"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effectLst/>
                <a:latin typeface="Arial" charset="0"/>
              </a:rPr>
              <a:t/>
            </a:r>
            <a:br>
              <a:rPr kumimoji="0" lang="x-none" altLang="x-none" sz="900" b="0" i="0" u="none" strike="noStrike" cap="none" normalizeH="0" baseline="0" dirty="0">
                <a:ln>
                  <a:noFill/>
                </a:ln>
                <a:effectLst/>
                <a:latin typeface="Arial" charset="0"/>
              </a:rPr>
            </a:br>
            <a:r>
              <a:rPr kumimoji="0" lang="x-none" altLang="x-none" sz="900" b="0" i="0" u="none" strike="noStrike" cap="none" normalizeH="0" baseline="0" dirty="0">
                <a:ln>
                  <a:noFill/>
                </a:ln>
                <a:effectLst/>
                <a:latin typeface="Arial" charset="0"/>
              </a:rPr>
              <a:t>In another post, I'll discuss these observations and my style to remedy them.</a:t>
            </a:r>
            <a:br>
              <a:rPr kumimoji="0" lang="x-none" altLang="x-none" sz="900" b="0" i="0" u="none" strike="noStrike" cap="none" normalizeH="0" baseline="0" dirty="0">
                <a:ln>
                  <a:noFill/>
                </a:ln>
                <a:effectLst/>
                <a:latin typeface="Arial" charset="0"/>
              </a:rPr>
            </a:br>
            <a:r>
              <a:rPr kumimoji="0" lang="x-none" altLang="x-none" sz="900" b="0" i="0" u="none" strike="noStrike" cap="none" normalizeH="0" baseline="0" dirty="0">
                <a:ln>
                  <a:noFill/>
                </a:ln>
                <a:effectLst/>
                <a:latin typeface="Arial" charset="0"/>
              </a:rPr>
              <a:t/>
            </a:r>
            <a:br>
              <a:rPr kumimoji="0" lang="x-none" altLang="x-none" sz="900" b="0" i="0" u="none" strike="noStrike" cap="none" normalizeH="0" baseline="0" dirty="0">
                <a:ln>
                  <a:noFill/>
                </a:ln>
                <a:effectLst/>
                <a:latin typeface="Arial" charset="0"/>
              </a:rPr>
            </a:br>
            <a:r>
              <a:rPr kumimoji="0" lang="x-none" altLang="x-none" sz="900" b="0" i="0" u="none" strike="noStrike" cap="none" normalizeH="0" baseline="0" dirty="0">
                <a:ln>
                  <a:noFill/>
                </a:ln>
                <a:effectLst/>
                <a:latin typeface="Arial" charset="0"/>
              </a:rPr>
              <a:t>Happy Teaching! </a:t>
            </a:r>
            <a:br>
              <a:rPr kumimoji="0" lang="x-none" altLang="x-none" sz="900" b="0" i="0" u="none" strike="noStrike" cap="none" normalizeH="0" baseline="0" dirty="0">
                <a:ln>
                  <a:noFill/>
                </a:ln>
                <a:effectLst/>
                <a:latin typeface="Arial" charset="0"/>
              </a:rPr>
            </a:br>
            <a:r>
              <a:rPr kumimoji="0" lang="x-none" altLang="x-none" sz="900" b="0" i="0" u="none" strike="noStrike" cap="none" normalizeH="0" baseline="0" dirty="0">
                <a:ln>
                  <a:noFill/>
                </a:ln>
                <a:effectLst/>
                <a:latin typeface="Arial" charset="0"/>
              </a:rPr>
              <a:t>​-Stephanie </a:t>
            </a:r>
            <a:br>
              <a:rPr kumimoji="0" lang="x-none" altLang="x-none" sz="900" b="0" i="0" u="none" strike="noStrike" cap="none" normalizeH="0" baseline="0" dirty="0">
                <a:ln>
                  <a:noFill/>
                </a:ln>
                <a:effectLst/>
                <a:latin typeface="Arial" charset="0"/>
              </a:rPr>
            </a:br>
            <a:r>
              <a:rPr kumimoji="0" lang="x-none" altLang="x-none" sz="900" b="0" i="0" u="none" strike="noStrike" cap="none" normalizeH="0" baseline="0" dirty="0">
                <a:ln>
                  <a:noFill/>
                </a:ln>
                <a:effectLst/>
                <a:latin typeface="Arial" charset="0"/>
              </a:rPr>
              <a:t/>
            </a:r>
            <a:br>
              <a:rPr kumimoji="0" lang="x-none" altLang="x-none" sz="900" b="0" i="0" u="none" strike="noStrike" cap="none" normalizeH="0" baseline="0" dirty="0">
                <a:ln>
                  <a:noFill/>
                </a:ln>
                <a:effectLst/>
                <a:latin typeface="Arial" charset="0"/>
              </a:rPr>
            </a:br>
            <a:endParaRPr kumimoji="0" lang="x-none" altLang="x-none" sz="900" b="0" i="0" u="none"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rgbClr val="3690CE"/>
                </a:solidFill>
                <a:effectLst/>
                <a:latin typeface="Arial" charset="0"/>
              </a:rPr>
              <a:t/>
            </a:r>
            <a:br>
              <a:rPr kumimoji="0" lang="x-none" altLang="x-none" sz="1800" b="0" i="0" u="none" strike="noStrike" cap="none" normalizeH="0" baseline="0" dirty="0">
                <a:ln>
                  <a:noFill/>
                </a:ln>
                <a:solidFill>
                  <a:srgbClr val="3690CE"/>
                </a:solidFill>
                <a:effectLst/>
                <a:latin typeface="Arial" charset="0"/>
              </a:rPr>
            </a:br>
            <a:endParaRPr kumimoji="0" lang="x-none" altLang="x-none" sz="1800" b="0" i="0" u="none" strike="noStrike" cap="none" normalizeH="0" baseline="0" dirty="0">
              <a:ln>
                <a:noFill/>
              </a:ln>
              <a:solidFill>
                <a:srgbClr val="3690CE"/>
              </a:solidFill>
              <a:effectLst/>
              <a:latin typeface="Arial" charset="0"/>
            </a:endParaRPr>
          </a:p>
        </p:txBody>
      </p:sp>
    </p:spTree>
    <p:extLst>
      <p:ext uri="{BB962C8B-B14F-4D97-AF65-F5344CB8AC3E}">
        <p14:creationId xmlns:p14="http://schemas.microsoft.com/office/powerpoint/2010/main" val="73608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603" y="728662"/>
            <a:ext cx="4705350" cy="35337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30" y="1319514"/>
            <a:ext cx="24574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3865944"/>
            <a:ext cx="193357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691" y="728662"/>
            <a:ext cx="2562225"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63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2065" y="309158"/>
            <a:ext cx="11592917" cy="775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222222"/>
                </a:solidFill>
                <a:effectLst/>
                <a:latin typeface="Arial" charset="0"/>
                <a:hlinkClick r:id="rId2"/>
              </a:rPr>
              <a:t>Quick Fix: A Sink Shortcut for the Art Room</a:t>
            </a:r>
            <a:endParaRPr kumimoji="0" lang="x-none" altLang="x-none" sz="900" b="1" i="0" u="sng"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9/15/2015</a:t>
            </a:r>
            <a:endParaRPr kumimoji="0" lang="x-none" altLang="x-none" sz="9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hlinkClick r:id="rId3"/>
              </a:rPr>
              <a:t>0 Comments</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My Solution For </a:t>
            </a:r>
            <a:br>
              <a:rPr kumimoji="0" lang="x-none" altLang="x-none" sz="900" b="1" i="0" u="none" strike="noStrike" cap="none" normalizeH="0" baseline="0" dirty="0">
                <a:ln>
                  <a:noFill/>
                </a:ln>
                <a:solidFill>
                  <a:srgbClr val="404449"/>
                </a:solidFill>
                <a:effectLst/>
                <a:latin typeface="Arial" charset="0"/>
              </a:rPr>
            </a:br>
            <a:r>
              <a:rPr kumimoji="0" lang="x-none" altLang="x-none" sz="900" b="1" i="0" u="none" strike="noStrike" cap="none" normalizeH="0" baseline="0" dirty="0">
                <a:ln>
                  <a:noFill/>
                </a:ln>
                <a:solidFill>
                  <a:srgbClr val="404449"/>
                </a:solidFill>
                <a:effectLst/>
                <a:latin typeface="Arial" charset="0"/>
              </a:rPr>
              <a:t>Eliminating the Line at the Sink </a:t>
            </a:r>
            <a:br>
              <a:rPr kumimoji="0" lang="x-none" altLang="x-none" sz="900" b="1" i="0" u="none" strike="noStrike" cap="none" normalizeH="0" baseline="0" dirty="0">
                <a:ln>
                  <a:noFill/>
                </a:ln>
                <a:solidFill>
                  <a:srgbClr val="404449"/>
                </a:solidFill>
                <a:effectLst/>
                <a:latin typeface="Arial" charset="0"/>
              </a:rPr>
            </a:br>
            <a:r>
              <a:rPr kumimoji="0" lang="x-none" altLang="x-none" sz="900" b="1" i="0" u="none" strike="noStrike" cap="none" normalizeH="0" baseline="0" dirty="0">
                <a:ln>
                  <a:noFill/>
                </a:ln>
                <a:solidFill>
                  <a:srgbClr val="404449"/>
                </a:solidFill>
                <a:effectLst/>
                <a:latin typeface="Arial" charset="0"/>
              </a:rPr>
              <a:t>After Painting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I have a problem.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A very common Art Teacher problem.</a:t>
            </a:r>
            <a:br>
              <a:rPr kumimoji="0" lang="x-none" altLang="x-none" sz="900" b="0" i="0" u="none" strike="noStrike" cap="none" normalizeH="0" baseline="0" dirty="0">
                <a:ln>
                  <a:noFill/>
                </a:ln>
                <a:solidFill>
                  <a:srgbClr val="3690CE"/>
                </a:solidFill>
                <a:effectLst/>
                <a:latin typeface="Arial" charset="0"/>
              </a:rPr>
            </a:b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My sink is oh so VERY small!</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After a particularly busy clean-up day working with watercolor during my Art Appreciation class, I revisited my paintbrush cleaning policy. </a:t>
            </a:r>
            <a:br>
              <a:rPr kumimoji="0" lang="x-none" altLang="x-none" sz="900" b="1" i="0" u="none" strike="noStrike" cap="none" normalizeH="0" baseline="0" dirty="0">
                <a:ln>
                  <a:noFill/>
                </a:ln>
                <a:effectLst/>
                <a:latin typeface="Arial" charset="0"/>
              </a:rPr>
            </a:b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I needed a better way.</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This is why I'm a fan of routines and procedures: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I want to maximize class time with my students so they can spend more time creating art, and less time cleaning up and doing 'housekeeping'. </a:t>
            </a:r>
            <a:br>
              <a:rPr kumimoji="0" lang="x-none" altLang="x-none" sz="900" b="1" i="0" u="none" strike="noStrike" cap="none" normalizeH="0" baseline="0" dirty="0">
                <a:ln>
                  <a:noFill/>
                </a:ln>
                <a:effectLst/>
                <a:latin typeface="Arial" charset="0"/>
              </a:rPr>
            </a:b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But, the line at the sink was TOO long!</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so, I decided to make my "sink line" more efficient.... By eliminating it!</a:t>
            </a:r>
            <a:br>
              <a:rPr kumimoji="0" lang="x-none" altLang="x-none" sz="900" b="1" i="0" u="none" strike="noStrike" cap="none" normalizeH="0" baseline="0" dirty="0">
                <a:ln>
                  <a:noFill/>
                </a:ln>
                <a:effectLst/>
                <a:latin typeface="Arial" charset="0"/>
              </a:rPr>
            </a:b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
            </a:r>
            <a:br>
              <a:rPr kumimoji="0" lang="x-none" altLang="x-none" sz="900" b="1" i="0" u="none" strike="noStrike" cap="none" normalizeH="0" baseline="0" dirty="0">
                <a:ln>
                  <a:noFill/>
                </a:ln>
                <a:solidFill>
                  <a:srgbClr val="404449"/>
                </a:solidFill>
                <a:effectLst/>
                <a:latin typeface="Arial" charset="0"/>
              </a:rPr>
            </a:br>
            <a:r>
              <a:rPr kumimoji="0" lang="x-none" altLang="x-none" sz="900" b="1" i="0" u="none" strike="noStrike" cap="none" normalizeH="0" baseline="0" dirty="0">
                <a:ln>
                  <a:noFill/>
                </a:ln>
                <a:solidFill>
                  <a:srgbClr val="404449"/>
                </a:solidFill>
                <a:effectLst/>
                <a:latin typeface="Arial" charset="0"/>
              </a:rPr>
              <a:t>Here's how I did that:</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1.</a:t>
            </a:r>
            <a:r>
              <a:rPr kumimoji="0" lang="x-none" altLang="x-none" sz="900" b="1" i="0" u="none" strike="noStrike" cap="none" normalizeH="0" baseline="0" dirty="0">
                <a:ln>
                  <a:noFill/>
                </a:ln>
                <a:solidFill>
                  <a:srgbClr val="3690CE"/>
                </a:solidFill>
                <a:effectLst/>
                <a:latin typeface="Arial" charset="0"/>
              </a:rPr>
              <a:t> I placed a mop bucket (with a spout) and two deli containers on a table (or a desk). You may choose to cover desk with tablecloth or art roll paper, like I did.</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2. </a:t>
            </a:r>
            <a:r>
              <a:rPr kumimoji="0" lang="x-none" altLang="x-none" sz="900" b="0" i="0" u="none" strike="noStrike" cap="none" normalizeH="0" baseline="0" dirty="0">
                <a:ln>
                  <a:noFill/>
                </a:ln>
                <a:solidFill>
                  <a:srgbClr val="3690CE"/>
                </a:solidFill>
                <a:effectLst/>
                <a:latin typeface="Arial" charset="0"/>
              </a:rPr>
              <a:t>I wrote reminder phrases on Post-its:</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"Dump dirty water here"</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"Place dirty brushes here"</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"Put empty water cups here"</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"Set opened palettes flat to dry"</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1" u="none" strike="noStrike" cap="none" normalizeH="0" baseline="0" dirty="0">
                <a:ln>
                  <a:noFill/>
                </a:ln>
                <a:solidFill>
                  <a:srgbClr val="3690CE"/>
                </a:solidFill>
                <a:effectLst/>
                <a:latin typeface="Arial" charset="0"/>
              </a:rPr>
              <a:t>(Eventually, I'm sure I'll make some fancy-nancy laminated signs, but for now I'm a fan of "posties")</a:t>
            </a: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3. When students have dismissed:</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I quickly dump out the dirty water bucket, sometimes I spray with Lysol or rinse with soapy water. </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Then I add brush-friendly soap + water to the deli containers, fill them with water and rinse the contents. </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Then, I lay brushes flat to dry on a towel. I put the water cups (I use condiment cups from the dollar store, or old minute rice cups) on a plastic dish-rack or sometimes just stagger stack them upside down to dry. </a:t>
            </a:r>
            <a:endParaRPr kumimoji="0" lang="x-none" altLang="x-none" sz="900" b="0" i="0" u="none" strike="noStrike" cap="none" normalizeH="0" baseline="0" dirty="0">
              <a:ln>
                <a:noFill/>
              </a:ln>
              <a:solidFill>
                <a:srgbClr val="3690CE"/>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My quick fix for eliminating the sink line.</a:t>
            </a: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This may take more time for me...</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but, if it lets the kids have more time to work on their art, then I'm willing to sacrifice 3-5 minutes of my lunch.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Besides, it shaves about 8 minutes off my cleanup. I now give them a 2 minute clean-up- it's a routine/</a:t>
            </a:r>
            <a:r>
              <a:rPr kumimoji="0" lang="x-none" altLang="x-none" sz="900" b="0" i="0" u="none" strike="noStrike" cap="none" normalizeH="0" baseline="0" dirty="0">
                <a:ln>
                  <a:noFill/>
                </a:ln>
                <a:solidFill>
                  <a:srgbClr val="3690CE"/>
                </a:solidFill>
                <a:effectLst/>
                <a:latin typeface="Arial" charset="0"/>
              </a:rPr>
              <a:t>assembly line/mindless/habitual clean-up.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*Note*</a:t>
            </a:r>
            <a:r>
              <a:rPr kumimoji="0" lang="x-none" altLang="x-none" sz="900" b="1" i="0" u="none" strike="noStrike" cap="none" normalizeH="0" baseline="0" dirty="0">
                <a:ln>
                  <a:noFill/>
                </a:ln>
                <a:solidFill>
                  <a:srgbClr val="3690CE"/>
                </a:solidFill>
                <a:effectLst/>
                <a:latin typeface="Arial" charset="0"/>
              </a:rPr>
              <a:t> </a:t>
            </a:r>
            <a:br>
              <a:rPr kumimoji="0" lang="x-none" altLang="x-none" sz="900" b="1" i="0" u="none" strike="noStrike" cap="none" normalizeH="0" baseline="0" dirty="0">
                <a:ln>
                  <a:noFill/>
                </a:ln>
                <a:solidFill>
                  <a:srgbClr val="3690CE"/>
                </a:solidFill>
                <a:effectLst/>
                <a:latin typeface="Arial" charset="0"/>
              </a:rPr>
            </a:br>
            <a:r>
              <a:rPr kumimoji="0" lang="x-none" altLang="x-none" sz="900" b="1" i="0" u="none" strike="noStrike" cap="none" normalizeH="0" baseline="0" dirty="0">
                <a:ln>
                  <a:noFill/>
                </a:ln>
                <a:solidFill>
                  <a:srgbClr val="3690CE"/>
                </a:solidFill>
                <a:effectLst/>
                <a:latin typeface="Arial" charset="0"/>
              </a:rPr>
              <a:t>I usually do a chant to remind them: </a:t>
            </a: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"Brush side UP...</a:t>
            </a:r>
            <a:br>
              <a:rPr kumimoji="0" lang="x-none" altLang="x-none" sz="900" b="1" i="0" u="none" strike="noStrike" cap="none" normalizeH="0" baseline="0" dirty="0">
                <a:ln>
                  <a:noFill/>
                </a:ln>
                <a:solidFill>
                  <a:srgbClr val="404449"/>
                </a:solidFill>
                <a:effectLst/>
                <a:latin typeface="Arial" charset="0"/>
              </a:rPr>
            </a:br>
            <a:r>
              <a:rPr kumimoji="0" lang="x-none" altLang="x-none" sz="900" b="1" i="0" u="none" strike="noStrike" cap="none" normalizeH="0" baseline="0" dirty="0">
                <a:ln>
                  <a:noFill/>
                </a:ln>
                <a:solidFill>
                  <a:srgbClr val="404449"/>
                </a:solidFill>
                <a:effectLst/>
                <a:latin typeface="Arial" charset="0"/>
              </a:rPr>
              <a:t>in the CUP!"</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a:t>
            </a:r>
            <a:r>
              <a:rPr kumimoji="0" lang="x-none" altLang="x-none" sz="900" b="0" i="0" u="none" strike="noStrike" cap="none" normalizeH="0" baseline="0" dirty="0">
                <a:ln>
                  <a:noFill/>
                </a:ln>
                <a:solidFill>
                  <a:srgbClr val="3690CE"/>
                </a:solidFill>
                <a:effectLst/>
                <a:latin typeface="Arial" charset="0"/>
              </a:rPr>
              <a:t>but in this case, these brushes are only in the deli container for such a short time, that I really don't care if they do put it up or down. </a:t>
            </a:r>
          </a:p>
        </p:txBody>
      </p:sp>
    </p:spTree>
    <p:extLst>
      <p:ext uri="{BB962C8B-B14F-4D97-AF65-F5344CB8AC3E}">
        <p14:creationId xmlns:p14="http://schemas.microsoft.com/office/powerpoint/2010/main" val="44360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95" y="312517"/>
            <a:ext cx="5838825" cy="43910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925" y="2071868"/>
            <a:ext cx="6165448" cy="462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95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8344" y="375233"/>
            <a:ext cx="11215869"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222222"/>
                </a:solidFill>
                <a:effectLst/>
                <a:latin typeface="Arial" charset="0"/>
                <a:hlinkClick r:id="rId2"/>
              </a:rPr>
              <a:t>My Very First Live #K12artchat on Twitter</a:t>
            </a:r>
            <a:endParaRPr kumimoji="0" lang="x-none" altLang="x-none" sz="900" b="1" i="0" u="sng"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9/8/2015</a:t>
            </a:r>
            <a:endParaRPr kumimoji="0" lang="x-none" altLang="x-none" sz="9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hlinkClick r:id="rId3"/>
              </a:rPr>
              <a:t>0 Comments</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Last week, I participated in my first #K12artchat on Twitter.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I first heard about this whole thing at the National Art Education Convention '15 in the spring here in New Orleans when I popped in to see some awesome presenters who were well versed in technology, social media and networking. I was impressed at the way they blended all three skills to increase their art teaching expertise and that of others.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Fast forward to the fall, when last week, I figured with it being a new school year and all, I'd better participate or I'd be missing out on some awesome stuff!</a:t>
            </a:r>
            <a:br>
              <a:rPr kumimoji="0" lang="x-none" altLang="x-none" sz="900" b="0" i="0" u="none" strike="noStrike" cap="none" normalizeH="0" baseline="0" dirty="0">
                <a:ln>
                  <a:noFill/>
                </a:ln>
                <a:solidFill>
                  <a:srgbClr val="3690CE"/>
                </a:solidFill>
                <a:effectLst/>
                <a:latin typeface="Arial" charset="0"/>
              </a:rPr>
            </a:b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What's a PLN?</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A PLN includes the colleagues, professionals, etc that you discuss work with, outside of work. PLN stands for Personal Learning Network. </a:t>
            </a: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How Does #K12artchat Work?</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Every Thursday, a designated host poses some interesting questions, typically along a theme that's relevant to Art Ed. Last week's was "Creativity", hosted by Tim Needles:</a:t>
            </a:r>
            <a:endParaRPr kumimoji="0" lang="x-none" altLang="x-none" sz="900" b="0" i="0" u="none" strike="noStrike" cap="none" normalizeH="0" baseline="0" dirty="0">
              <a:ln>
                <a:noFill/>
              </a:ln>
              <a:solidFill>
                <a:srgbClr val="3690CE"/>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Each weekly chat has questions on a certain topic that people answer, according to their experience in the classroom.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Additionally, resources and links are shared and frequently more questions on the topic are raised.</a:t>
            </a: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So That Seems Easy...</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But, there's a catch... Remember that when you answer questions, you only have 140 characters available to craft your response!</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
            </a:r>
            <a:br>
              <a:rPr kumimoji="0" lang="x-none" altLang="x-none" sz="900" b="1" i="0" u="none" strike="noStrike" cap="none" normalizeH="0" baseline="0" dirty="0">
                <a:ln>
                  <a:noFill/>
                </a:ln>
                <a:effectLst/>
                <a:latin typeface="Arial" charset="0"/>
              </a:rPr>
            </a:br>
            <a:r>
              <a:rPr kumimoji="0" lang="x-none" altLang="x-none" sz="900" b="1" i="0" u="none" strike="noStrike" cap="none" normalizeH="0" baseline="0" dirty="0">
                <a:ln>
                  <a:noFill/>
                </a:ln>
                <a:effectLst/>
                <a:latin typeface="Arial" charset="0"/>
              </a:rPr>
              <a:t>For me, this is incredibly difficult! As you can see, I love to write, and I tend to be fairly wordy in my writing. So, any answer I come up with forces me to be concise. </a:t>
            </a:r>
            <a:br>
              <a:rPr kumimoji="0" lang="x-none" altLang="x-none" sz="900" b="1" i="0" u="none" strike="noStrike" cap="none" normalizeH="0" baseline="0" dirty="0">
                <a:ln>
                  <a:noFill/>
                </a:ln>
                <a:effectLst/>
                <a:latin typeface="Arial" charset="0"/>
              </a:rPr>
            </a:b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Sometimes you may have to abbreviate...</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Obviously, I went a little overboard on the abbreviations on this post up there, but FYI: </a:t>
            </a:r>
            <a:br>
              <a:rPr kumimoji="0" lang="x-none" altLang="x-none" sz="900" b="0" i="0" u="none" strike="noStrike" cap="none" normalizeH="0" baseline="0" dirty="0">
                <a:ln>
                  <a:noFill/>
                </a:ln>
                <a:solidFill>
                  <a:srgbClr val="3690CE"/>
                </a:solidFill>
                <a:effectLst/>
                <a:latin typeface="Arial" charset="0"/>
              </a:rPr>
            </a:br>
            <a:r>
              <a:rPr kumimoji="0" lang="x-none" altLang="x-none" sz="900" b="0" i="1" u="none" strike="noStrike" cap="none" normalizeH="0" baseline="0" dirty="0">
                <a:ln>
                  <a:noFill/>
                </a:ln>
                <a:solidFill>
                  <a:srgbClr val="3690CE"/>
                </a:solidFill>
                <a:effectLst/>
                <a:latin typeface="Arial" charset="0"/>
              </a:rPr>
              <a:t>Ss=Students</a:t>
            </a: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1" u="none" strike="noStrike" cap="none" normalizeH="0" baseline="0" dirty="0">
                <a:ln>
                  <a:noFill/>
                </a:ln>
                <a:solidFill>
                  <a:srgbClr val="3690CE"/>
                </a:solidFill>
                <a:effectLst/>
                <a:latin typeface="Arial" charset="0"/>
              </a:rPr>
              <a:t>Ts=Teachers</a:t>
            </a:r>
            <a:endParaRPr kumimoji="0" lang="x-none" altLang="x-none" sz="900" b="1" i="0" u="none" strike="noStrike" cap="none" normalizeH="0" baseline="0" dirty="0">
              <a:ln>
                <a:noFill/>
              </a:ln>
              <a:solidFill>
                <a:srgbClr val="404449"/>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solidFill>
                  <a:srgbClr val="404449"/>
                </a:solidFill>
                <a:effectLst/>
                <a:latin typeface="Arial" charset="0"/>
              </a:rPr>
              <a:t>So, you wanna try it out?</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1" i="0" u="none" strike="noStrike" cap="none" normalizeH="0" baseline="0" dirty="0">
                <a:ln>
                  <a:noFill/>
                </a:ln>
                <a:effectLst/>
                <a:latin typeface="Arial" charset="0"/>
              </a:rPr>
              <a:t>Here's the basics on how to participate in a #K12artchat on Twitter on Thursday evenings...</a:t>
            </a:r>
            <a:endParaRPr kumimoji="0" lang="x-none" altLang="x-none" sz="900" b="0" i="0" u="none" strike="noStrike" cap="none" normalizeH="0" baseline="0" dirty="0">
              <a:ln>
                <a:noFill/>
              </a:ln>
              <a:solidFill>
                <a:srgbClr val="3690CE"/>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  </a:t>
            </a:r>
            <a:endParaRPr kumimoji="0" lang="x-none" altLang="x-none" sz="900" b="0" i="0" u="sng" strike="noStrike" cap="none" normalizeH="0" baseline="0" dirty="0">
              <a:ln>
                <a:noFill/>
              </a:ln>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900" b="0" i="0" u="none" strike="noStrike" cap="none" normalizeH="0" baseline="0" dirty="0">
                <a:ln>
                  <a:noFill/>
                </a:ln>
                <a:solidFill>
                  <a:srgbClr val="3690CE"/>
                </a:solidFill>
                <a:effectLst/>
                <a:latin typeface="Arial" charset="0"/>
              </a:rPr>
              <a:t>The "community" is incredibly welcoming, and you have nothing to fear, because they'll help you along, as they did for me!</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Hope to see you there on Thursday...Happy Tweeting!</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
            </a:r>
            <a:br>
              <a:rPr kumimoji="0" lang="x-none" altLang="x-none" sz="900" b="0" i="0" u="none" strike="noStrike" cap="none" normalizeH="0" baseline="0" dirty="0">
                <a:ln>
                  <a:noFill/>
                </a:ln>
                <a:solidFill>
                  <a:srgbClr val="3690CE"/>
                </a:solidFill>
                <a:effectLst/>
                <a:latin typeface="Arial" charset="0"/>
              </a:rPr>
            </a:br>
            <a:r>
              <a:rPr kumimoji="0" lang="x-none" altLang="x-none" sz="900" b="0" i="0" u="none" strike="noStrike" cap="none" normalizeH="0" baseline="0" dirty="0">
                <a:ln>
                  <a:noFill/>
                </a:ln>
                <a:solidFill>
                  <a:srgbClr val="3690CE"/>
                </a:solidFill>
                <a:effectLst/>
                <a:latin typeface="Arial" charset="0"/>
              </a:rPr>
              <a:t>-Stephanie</a:t>
            </a:r>
          </a:p>
        </p:txBody>
      </p:sp>
    </p:spTree>
    <p:extLst>
      <p:ext uri="{BB962C8B-B14F-4D97-AF65-F5344CB8AC3E}">
        <p14:creationId xmlns:p14="http://schemas.microsoft.com/office/powerpoint/2010/main" val="994357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94</Words>
  <Application>Microsoft Macintosh PowerPoint</Application>
  <PresentationFormat>Widescreen</PresentationFormat>
  <Paragraphs>139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Bailly</dc:creator>
  <cp:lastModifiedBy>Stephanie Bailly</cp:lastModifiedBy>
  <cp:revision>8</cp:revision>
  <dcterms:created xsi:type="dcterms:W3CDTF">2017-09-06T17:27:29Z</dcterms:created>
  <dcterms:modified xsi:type="dcterms:W3CDTF">2017-09-19T20:56:19Z</dcterms:modified>
</cp:coreProperties>
</file>